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05" r:id="rId3"/>
    <p:sldId id="307" r:id="rId4"/>
    <p:sldId id="309" r:id="rId5"/>
    <p:sldId id="356" r:id="rId6"/>
    <p:sldId id="357" r:id="rId7"/>
    <p:sldId id="358" r:id="rId8"/>
    <p:sldId id="320" r:id="rId9"/>
    <p:sldId id="294" r:id="rId10"/>
    <p:sldId id="353" r:id="rId11"/>
    <p:sldId id="355" r:id="rId12"/>
    <p:sldId id="292" r:id="rId13"/>
    <p:sldId id="293" r:id="rId14"/>
    <p:sldId id="348" r:id="rId15"/>
    <p:sldId id="349" r:id="rId16"/>
    <p:sldId id="345" r:id="rId17"/>
    <p:sldId id="346" r:id="rId18"/>
    <p:sldId id="347" r:id="rId19"/>
    <p:sldId id="260" r:id="rId20"/>
    <p:sldId id="268" r:id="rId21"/>
    <p:sldId id="269" r:id="rId22"/>
    <p:sldId id="265" r:id="rId23"/>
    <p:sldId id="270" r:id="rId24"/>
    <p:sldId id="325" r:id="rId25"/>
    <p:sldId id="326" r:id="rId26"/>
    <p:sldId id="327" r:id="rId27"/>
    <p:sldId id="330" r:id="rId28"/>
    <p:sldId id="331" r:id="rId29"/>
    <p:sldId id="262" r:id="rId30"/>
    <p:sldId id="273" r:id="rId31"/>
    <p:sldId id="276" r:id="rId32"/>
    <p:sldId id="298" r:id="rId33"/>
    <p:sldId id="279" r:id="rId34"/>
    <p:sldId id="333" r:id="rId35"/>
    <p:sldId id="280" r:id="rId36"/>
    <p:sldId id="281" r:id="rId37"/>
    <p:sldId id="282" r:id="rId38"/>
    <p:sldId id="283" r:id="rId39"/>
    <p:sldId id="28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2" autoAdjust="0"/>
    <p:restoredTop sz="94660"/>
  </p:normalViewPr>
  <p:slideViewPr>
    <p:cSldViewPr>
      <p:cViewPr varScale="1">
        <p:scale>
          <a:sx n="66" d="100"/>
          <a:sy n="66" d="100"/>
        </p:scale>
        <p:origin x="293" y="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39999">
              <a:schemeClr val="bg2">
                <a:lumMod val="90000"/>
              </a:schemeClr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VxOb8-d7I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anvas.gatech.ed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nor.gatech.ed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allpapers99.com/Scary_Skull--w800x600--0--0--images/wallpaper/800x600/Scary_Skull_181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110" y="609600"/>
            <a:ext cx="96117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fenton\fenton\papers\pig\pig_June_2012_goettingen_whole_heart\Phys2211.gif"/>
          <p:cNvPicPr/>
          <p:nvPr/>
        </p:nvPicPr>
        <p:blipFill rotWithShape="1">
          <a:blip r:embed="rId3" cstate="print"/>
          <a:srcRect b="83103"/>
          <a:stretch/>
        </p:blipFill>
        <p:spPr bwMode="auto">
          <a:xfrm>
            <a:off x="-212833" y="0"/>
            <a:ext cx="9356833" cy="115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fenton\fenton\papers\pig\pig_June_2012_goettingen_whole_heart\Phys2211.gif"/>
          <p:cNvPicPr/>
          <p:nvPr/>
        </p:nvPicPr>
        <p:blipFill rotWithShape="1">
          <a:blip r:embed="rId3" cstate="print"/>
          <a:srcRect l="12785" t="17855" r="79268" b="77662"/>
          <a:stretch/>
        </p:blipFill>
        <p:spPr bwMode="auto">
          <a:xfrm>
            <a:off x="1261240" y="1158764"/>
            <a:ext cx="725215" cy="30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fenton\fenton\papers\pig\pig_June_2012_goettingen_whole_heart\Phys2211.gif"/>
          <p:cNvPicPr/>
          <p:nvPr/>
        </p:nvPicPr>
        <p:blipFill rotWithShape="1">
          <a:blip r:embed="rId3" cstate="print"/>
          <a:srcRect l="97023" r="1629" b="83103"/>
          <a:stretch/>
        </p:blipFill>
        <p:spPr bwMode="auto">
          <a:xfrm>
            <a:off x="9017876" y="0"/>
            <a:ext cx="354724" cy="115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73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642149"/>
            <a:ext cx="8991600" cy="545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dirty="0" smtClean="0"/>
          </a:p>
          <a:p>
            <a:pPr algn="ctr"/>
            <a:r>
              <a:rPr lang="en-US" sz="3600" dirty="0" smtClean="0"/>
              <a:t>Physics is the:</a:t>
            </a:r>
          </a:p>
          <a:p>
            <a:pPr algn="ctr"/>
            <a:r>
              <a:rPr lang="en-US" sz="3600" dirty="0"/>
              <a:t>L</a:t>
            </a:r>
            <a:r>
              <a:rPr lang="en-US" sz="3600" dirty="0" smtClean="0"/>
              <a:t>iberal Arts Degree for Science</a:t>
            </a:r>
          </a:p>
          <a:p>
            <a:pPr algn="ctr"/>
            <a:endParaRPr lang="en-US" sz="2000" dirty="0"/>
          </a:p>
          <a:p>
            <a:pPr algn="ctr"/>
            <a:r>
              <a:rPr lang="en-US" sz="3000" dirty="0" smtClean="0"/>
              <a:t>Who gets the best MCAT and LSAT scores?</a:t>
            </a:r>
          </a:p>
          <a:p>
            <a:pPr algn="ctr"/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41029" y="3211484"/>
            <a:ext cx="4540122" cy="2737247"/>
            <a:chOff x="838200" y="2209800"/>
            <a:chExt cx="6930190" cy="464418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6" t="20724" r="19551" b="65346"/>
            <a:stretch/>
          </p:blipFill>
          <p:spPr bwMode="auto">
            <a:xfrm>
              <a:off x="838200" y="2209800"/>
              <a:ext cx="6930190" cy="1018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6" t="36519" r="19551" b="13816"/>
            <a:stretch/>
          </p:blipFill>
          <p:spPr bwMode="auto">
            <a:xfrm>
              <a:off x="838200" y="3220872"/>
              <a:ext cx="6930190" cy="363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1" t="27632" r="29722" b="6250"/>
          <a:stretch/>
        </p:blipFill>
        <p:spPr bwMode="auto">
          <a:xfrm>
            <a:off x="5029200" y="2895600"/>
            <a:ext cx="3988172" cy="367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5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642149"/>
            <a:ext cx="8991600" cy="468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dirty="0" smtClean="0"/>
          </a:p>
          <a:p>
            <a:pPr algn="ctr"/>
            <a:r>
              <a:rPr lang="en-US" sz="3600" dirty="0" smtClean="0"/>
              <a:t>Physics is the:</a:t>
            </a:r>
          </a:p>
          <a:p>
            <a:pPr algn="ctr"/>
            <a:r>
              <a:rPr lang="en-US" sz="3600" dirty="0"/>
              <a:t>L</a:t>
            </a:r>
            <a:r>
              <a:rPr lang="en-US" sz="3600" dirty="0" smtClean="0"/>
              <a:t>iberal Arts Degree for Science</a:t>
            </a:r>
          </a:p>
          <a:p>
            <a:pPr algn="ctr"/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1" t="27632" r="29722" b="6250"/>
          <a:stretch/>
        </p:blipFill>
        <p:spPr bwMode="auto">
          <a:xfrm>
            <a:off x="2145632" y="1981200"/>
            <a:ext cx="5245768" cy="483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68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85800"/>
            <a:ext cx="8458200" cy="468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dirty="0" smtClean="0"/>
          </a:p>
          <a:p>
            <a:pPr algn="ctr"/>
            <a:r>
              <a:rPr lang="en-US" sz="3600" dirty="0" smtClean="0"/>
              <a:t>Innovations by physic(</a:t>
            </a:r>
            <a:r>
              <a:rPr lang="en-US" sz="3600" dirty="0" err="1" smtClean="0"/>
              <a:t>ists</a:t>
            </a:r>
            <a:r>
              <a:rPr lang="en-US" sz="3600" dirty="0" smtClean="0"/>
              <a:t>) </a:t>
            </a:r>
          </a:p>
          <a:p>
            <a:pPr algn="ctr"/>
            <a:endParaRPr lang="en-US" sz="3600" dirty="0" smtClean="0"/>
          </a:p>
          <a:p>
            <a:r>
              <a:rPr lang="en-US" sz="3600" dirty="0" smtClean="0"/>
              <a:t>All areas </a:t>
            </a:r>
            <a:r>
              <a:rPr lang="en-US" sz="3600" dirty="0"/>
              <a:t>of life: </a:t>
            </a:r>
            <a:endParaRPr lang="en-US" sz="3600" dirty="0" smtClean="0"/>
          </a:p>
          <a:p>
            <a:r>
              <a:rPr lang="en-US" sz="3600" dirty="0" smtClean="0"/>
              <a:t>WWW originated at CERN (physics lab)</a:t>
            </a:r>
          </a:p>
          <a:p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66156"/>
            <a:ext cx="19050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86100"/>
            <a:ext cx="19050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5638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 Berners-Lee followed his dream of a better, easier way to communicate via computers on a global scale, which led him to create the World Wide Web.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200" y="5715000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Robert </a:t>
            </a:r>
            <a:r>
              <a:rPr lang="en-US" dirty="0" err="1"/>
              <a:t>Cailliau</a:t>
            </a:r>
            <a:r>
              <a:rPr lang="en-US" dirty="0"/>
              <a:t>, collaborator on the World Wide Web project and first Web surfer.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1944469"/>
            <a:ext cx="1955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Internet!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34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85800"/>
            <a:ext cx="8458200" cy="634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dirty="0" smtClean="0"/>
          </a:p>
          <a:p>
            <a:pPr algn="ctr"/>
            <a:r>
              <a:rPr lang="en-US" sz="3600" dirty="0" smtClean="0"/>
              <a:t>Innovations by physic(</a:t>
            </a:r>
            <a:r>
              <a:rPr lang="en-US" sz="3600" dirty="0" err="1" smtClean="0"/>
              <a:t>ists</a:t>
            </a:r>
            <a:r>
              <a:rPr lang="en-US" sz="3600" dirty="0" smtClean="0"/>
              <a:t>) </a:t>
            </a:r>
          </a:p>
          <a:p>
            <a:endParaRPr lang="en-US" sz="3600" dirty="0" smtClean="0"/>
          </a:p>
          <a:p>
            <a:r>
              <a:rPr lang="en-US" sz="3600" dirty="0" smtClean="0"/>
              <a:t>All areas of life:</a:t>
            </a:r>
          </a:p>
          <a:p>
            <a:endParaRPr lang="en-US" sz="3600" dirty="0" smtClean="0"/>
          </a:p>
          <a:p>
            <a:r>
              <a:rPr lang="en-US" sz="3600" dirty="0" smtClean="0"/>
              <a:t>   +  </a:t>
            </a:r>
            <a:r>
              <a:rPr lang="en-US" sz="3600" dirty="0" err="1" smtClean="0"/>
              <a:t>Elon</a:t>
            </a:r>
            <a:r>
              <a:rPr lang="en-US" sz="3600" dirty="0" smtClean="0"/>
              <a:t> Musk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1295400" y="4322959"/>
            <a:ext cx="754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itchFamily="34" charset="0"/>
              <a:buChar char="•"/>
            </a:pPr>
            <a:r>
              <a:rPr lang="en-US" sz="3600" dirty="0">
                <a:solidFill>
                  <a:prstClr val="black"/>
                </a:solidFill>
              </a:rPr>
              <a:t>Pay Pal</a:t>
            </a:r>
          </a:p>
          <a:p>
            <a:pPr marL="571500" lvl="0" indent="-571500">
              <a:buFont typeface="Arial" pitchFamily="34" charset="0"/>
              <a:buChar char="•"/>
            </a:pPr>
            <a:r>
              <a:rPr lang="en-US" sz="3600" dirty="0">
                <a:solidFill>
                  <a:prstClr val="black"/>
                </a:solidFill>
              </a:rPr>
              <a:t>Tesla Cars</a:t>
            </a:r>
          </a:p>
          <a:p>
            <a:pPr marL="571500" lvl="0" indent="-571500">
              <a:buFont typeface="Arial" pitchFamily="34" charset="0"/>
              <a:buChar char="•"/>
            </a:pPr>
            <a:r>
              <a:rPr lang="en-US" sz="3600" dirty="0" err="1" smtClean="0">
                <a:solidFill>
                  <a:prstClr val="black"/>
                </a:solidFill>
              </a:rPr>
              <a:t>SpaceX</a:t>
            </a:r>
            <a:endParaRPr lang="en-US" sz="3600" dirty="0" smtClean="0">
              <a:solidFill>
                <a:prstClr val="black"/>
              </a:solidFill>
            </a:endParaRPr>
          </a:p>
          <a:p>
            <a:pPr marL="571500" lvl="0" indent="-571500">
              <a:buFont typeface="Arial" pitchFamily="34" charset="0"/>
              <a:buChar char="•"/>
            </a:pPr>
            <a:r>
              <a:rPr lang="en-US" sz="3600" dirty="0" err="1" smtClean="0">
                <a:solidFill>
                  <a:prstClr val="black"/>
                </a:solidFill>
              </a:rPr>
              <a:t>Hyperloop</a:t>
            </a:r>
            <a:r>
              <a:rPr lang="en-US" sz="3600" dirty="0" smtClean="0">
                <a:solidFill>
                  <a:prstClr val="black"/>
                </a:solidFill>
              </a:rPr>
              <a:t> (L.A. </a:t>
            </a:r>
            <a:r>
              <a:rPr lang="en-US" sz="3600" dirty="0" smtClean="0">
                <a:solidFill>
                  <a:prstClr val="black"/>
                </a:solidFill>
                <a:sym typeface="Wingdings" pitchFamily="2" charset="2"/>
              </a:rPr>
              <a:t> S.F. in 30min)</a:t>
            </a:r>
            <a:endParaRPr lang="en-US" sz="3600" dirty="0">
              <a:solidFill>
                <a:prstClr val="black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55" y="2271505"/>
            <a:ext cx="3944445" cy="289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68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85800"/>
            <a:ext cx="8458200" cy="764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dirty="0" smtClean="0"/>
          </a:p>
          <a:p>
            <a:pPr algn="ctr"/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All areas of life:</a:t>
            </a:r>
          </a:p>
          <a:p>
            <a:endParaRPr lang="en-US" sz="3600" dirty="0"/>
          </a:p>
          <a:p>
            <a:r>
              <a:rPr lang="en-US" sz="2800" b="1" dirty="0" smtClean="0"/>
              <a:t>Jimmy </a:t>
            </a:r>
            <a:r>
              <a:rPr lang="en-US" sz="2800" b="1" dirty="0"/>
              <a:t>Carter  39</a:t>
            </a:r>
            <a:r>
              <a:rPr lang="en-US" sz="2800" b="1" baseline="30000" dirty="0"/>
              <a:t>th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r>
              <a:rPr lang="en-US" sz="2800" b="1" dirty="0" smtClean="0"/>
              <a:t>president </a:t>
            </a:r>
            <a:r>
              <a:rPr lang="en-US" sz="2800" b="1" dirty="0"/>
              <a:t>of the US</a:t>
            </a:r>
          </a:p>
          <a:p>
            <a:r>
              <a:rPr lang="en-US" sz="2800" b="1" dirty="0"/>
              <a:t>2002 Nobel peace prize</a:t>
            </a:r>
            <a:endParaRPr lang="en-US" sz="2800" dirty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12" y="2219325"/>
            <a:ext cx="2851588" cy="349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8600" y="4707704"/>
            <a:ext cx="549165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Jimmy Carter took</a:t>
            </a:r>
            <a:r>
              <a:rPr lang="en-US" dirty="0"/>
              <a:t> </a:t>
            </a:r>
            <a:r>
              <a:rPr lang="en-US" dirty="0" smtClean="0"/>
              <a:t>Math </a:t>
            </a:r>
            <a:r>
              <a:rPr lang="en-US" dirty="0"/>
              <a:t>classes at GT before moving to the Naval Academy and </a:t>
            </a:r>
            <a:r>
              <a:rPr lang="en-US" dirty="0" smtClean="0"/>
              <a:t>later attended </a:t>
            </a:r>
            <a:r>
              <a:rPr lang="en-US" dirty="0"/>
              <a:t>graduate school majoring in reactor technology and nuclear </a:t>
            </a:r>
            <a:r>
              <a:rPr lang="en-US" dirty="0" smtClean="0"/>
              <a:t>physics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08902" y="6019800"/>
            <a:ext cx="5120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His eldest son John </a:t>
            </a:r>
            <a:r>
              <a:rPr lang="en-US" dirty="0"/>
              <a:t>William Carter, </a:t>
            </a:r>
            <a:r>
              <a:rPr lang="en-US" dirty="0" smtClean="0"/>
              <a:t>earned </a:t>
            </a:r>
            <a:r>
              <a:rPr lang="en-US" dirty="0"/>
              <a:t>a degree </a:t>
            </a:r>
            <a:r>
              <a:rPr lang="en-US" dirty="0" smtClean="0"/>
              <a:t>in physics </a:t>
            </a:r>
            <a:r>
              <a:rPr lang="en-US" dirty="0"/>
              <a:t>at </a:t>
            </a:r>
            <a:r>
              <a:rPr lang="en-US" dirty="0" smtClean="0"/>
              <a:t>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1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85800"/>
            <a:ext cx="8458200" cy="764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dirty="0" smtClean="0"/>
          </a:p>
          <a:p>
            <a:pPr algn="ctr"/>
            <a:r>
              <a:rPr lang="en-US" sz="3600" dirty="0" smtClean="0"/>
              <a:t> </a:t>
            </a:r>
          </a:p>
          <a:p>
            <a:endParaRPr lang="en-US" sz="3600" dirty="0" smtClean="0"/>
          </a:p>
          <a:p>
            <a:r>
              <a:rPr lang="en-US" sz="3600" dirty="0" smtClean="0"/>
              <a:t>All areas of life:</a:t>
            </a:r>
          </a:p>
          <a:p>
            <a:endParaRPr lang="en-US" sz="3600" dirty="0"/>
          </a:p>
          <a:p>
            <a:r>
              <a:rPr lang="en-US" sz="2800" b="1" dirty="0" err="1"/>
              <a:t>Dara</a:t>
            </a:r>
            <a:r>
              <a:rPr lang="en-US" sz="2800" b="1" dirty="0"/>
              <a:t> </a:t>
            </a:r>
            <a:r>
              <a:rPr lang="en-US" sz="2800" b="1" dirty="0" err="1"/>
              <a:t>O’briain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r>
              <a:rPr lang="en-US" sz="2800" dirty="0"/>
              <a:t>Irish stand-up comedian</a:t>
            </a:r>
            <a:endParaRPr lang="en-US" sz="2800" b="1" dirty="0"/>
          </a:p>
          <a:p>
            <a:endParaRPr lang="en-US" sz="2800" dirty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4267200"/>
            <a:ext cx="549165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00" dirty="0" smtClean="0"/>
              <a:t>Degree </a:t>
            </a:r>
            <a:r>
              <a:rPr lang="en-US" sz="4100" dirty="0"/>
              <a:t>in theoretical physics from Trinity College Dublin Carter</a:t>
            </a:r>
          </a:p>
          <a:p>
            <a:pPr algn="l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5644905"/>
            <a:ext cx="51205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First homework: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www.youtube.com/watch?v=BVxOb8-d7Ic</a:t>
            </a:r>
            <a:endParaRPr lang="en-US" dirty="0" smtClean="0"/>
          </a:p>
          <a:p>
            <a:r>
              <a:rPr lang="en-US" b="1" dirty="0" err="1"/>
              <a:t>Dara</a:t>
            </a:r>
            <a:r>
              <a:rPr lang="en-US" b="1" dirty="0"/>
              <a:t> </a:t>
            </a:r>
            <a:r>
              <a:rPr lang="en-US" b="1" dirty="0" err="1"/>
              <a:t>O'Briain</a:t>
            </a:r>
            <a:r>
              <a:rPr lang="en-US" b="1" dirty="0"/>
              <a:t> explains modern technology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86000"/>
            <a:ext cx="3108434" cy="193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255" y="4544711"/>
            <a:ext cx="24098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2157" y="6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Angela Merkel,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38600" y="922347"/>
            <a:ext cx="4703532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300" b="1" dirty="0">
                <a:latin typeface="+mj-lt"/>
                <a:ea typeface="+mj-ea"/>
                <a:cs typeface="+mj-cs"/>
              </a:rPr>
              <a:t>German </a:t>
            </a:r>
            <a:r>
              <a:rPr lang="en-US" sz="4300" b="1" dirty="0" smtClean="0">
                <a:latin typeface="+mj-lt"/>
                <a:ea typeface="+mj-ea"/>
                <a:cs typeface="+mj-cs"/>
              </a:rPr>
              <a:t>Chancellor </a:t>
            </a:r>
          </a:p>
          <a:p>
            <a:r>
              <a:rPr lang="en-US" sz="4300" b="1" dirty="0" smtClean="0">
                <a:latin typeface="+mj-lt"/>
                <a:ea typeface="+mj-ea"/>
                <a:cs typeface="+mj-cs"/>
              </a:rPr>
              <a:t>(</a:t>
            </a:r>
            <a:r>
              <a:rPr lang="en-US" sz="4300" b="1" dirty="0">
                <a:latin typeface="+mj-lt"/>
                <a:ea typeface="+mj-ea"/>
                <a:cs typeface="+mj-cs"/>
              </a:rPr>
              <a:t>E</a:t>
            </a:r>
            <a:r>
              <a:rPr lang="en-US" sz="4300" b="1" dirty="0" smtClean="0">
                <a:latin typeface="+mj-lt"/>
                <a:ea typeface="+mj-ea"/>
                <a:cs typeface="+mj-cs"/>
              </a:rPr>
              <a:t>lected 4 times)</a:t>
            </a:r>
            <a:endParaRPr lang="en-US" sz="43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09674"/>
            <a:ext cx="2690929" cy="201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4419600"/>
            <a:ext cx="873691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M</a:t>
            </a:r>
            <a:r>
              <a:rPr lang="en-US" sz="2500" dirty="0" smtClean="0"/>
              <a:t>ost </a:t>
            </a:r>
            <a:r>
              <a:rPr lang="en-US" sz="2500" dirty="0"/>
              <a:t>powerful woman in the world (</a:t>
            </a:r>
            <a:r>
              <a:rPr lang="en-US" sz="2500" dirty="0" smtClean="0"/>
              <a:t>Forbes list</a:t>
            </a:r>
            <a:r>
              <a:rPr lang="en-US" sz="2500" dirty="0"/>
              <a:t> </a:t>
            </a:r>
            <a:r>
              <a:rPr lang="en-US" sz="2500" dirty="0" smtClean="0"/>
              <a:t>of </a:t>
            </a:r>
            <a:r>
              <a:rPr lang="en-US" sz="2500" dirty="0"/>
              <a:t>the top 100 women from </a:t>
            </a:r>
            <a:r>
              <a:rPr lang="en-US" sz="2500" dirty="0" smtClean="0"/>
              <a:t>all areas </a:t>
            </a:r>
            <a:r>
              <a:rPr lang="en-US" sz="2500" dirty="0"/>
              <a:t>including business, politics, entertainment and </a:t>
            </a:r>
            <a:r>
              <a:rPr lang="en-US" sz="2500" dirty="0" smtClean="0"/>
              <a:t>technology).  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6200" y="5791200"/>
            <a:ext cx="952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PhD in physics and conducted research in quantum chemistry</a:t>
            </a:r>
          </a:p>
        </p:txBody>
      </p:sp>
    </p:spTree>
    <p:extLst>
      <p:ext uri="{BB962C8B-B14F-4D97-AF65-F5344CB8AC3E}">
        <p14:creationId xmlns:p14="http://schemas.microsoft.com/office/powerpoint/2010/main" val="417401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87497" y="11249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Rush D. Holt, Jr</a:t>
            </a:r>
            <a:r>
              <a:rPr lang="en-US" b="1" dirty="0" smtClean="0"/>
              <a:t>.,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91393" y="1319408"/>
            <a:ext cx="4295407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300" b="1" dirty="0" smtClean="0">
                <a:latin typeface="+mj-lt"/>
                <a:ea typeface="+mj-ea"/>
                <a:cs typeface="+mj-cs"/>
              </a:rPr>
              <a:t>N.J. </a:t>
            </a:r>
            <a:r>
              <a:rPr lang="en-US" sz="4400" b="1" dirty="0"/>
              <a:t>Congressman</a:t>
            </a:r>
            <a:br>
              <a:rPr lang="en-US" sz="4400" b="1" dirty="0"/>
            </a:br>
            <a:endParaRPr lang="en-US" sz="43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00" y="4731603"/>
            <a:ext cx="937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I.B.M.’s Watson may have pummeled Jeopardy! champions Ken Jennings and Brad </a:t>
            </a:r>
            <a:r>
              <a:rPr lang="en-US" sz="2400" dirty="0" err="1" smtClean="0">
                <a:solidFill>
                  <a:prstClr val="black"/>
                </a:solidFill>
              </a:rPr>
              <a:t>Rutter</a:t>
            </a:r>
            <a:r>
              <a:rPr lang="en-US" sz="2400" dirty="0" smtClean="0">
                <a:solidFill>
                  <a:prstClr val="black"/>
                </a:solidFill>
              </a:rPr>
              <a:t>. But New </a:t>
            </a:r>
            <a:r>
              <a:rPr lang="en-US" sz="2400" dirty="0">
                <a:solidFill>
                  <a:prstClr val="black"/>
                </a:solidFill>
              </a:rPr>
              <a:t>Jersey Congressman </a:t>
            </a:r>
            <a:r>
              <a:rPr lang="en-US" sz="2400" dirty="0" smtClean="0">
                <a:solidFill>
                  <a:prstClr val="black"/>
                </a:solidFill>
              </a:rPr>
              <a:t>Holt beat Watson.</a:t>
            </a:r>
          </a:p>
          <a:p>
            <a:pPr lvl="0"/>
            <a:r>
              <a:rPr lang="en-US" sz="2400" dirty="0" smtClean="0"/>
              <a:t>Finished </a:t>
            </a:r>
            <a:r>
              <a:rPr lang="en-US" sz="2400" dirty="0"/>
              <a:t>his round with 8,600 points to Watson’s 6,200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" y="6029980"/>
            <a:ext cx="952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PhD in </a:t>
            </a:r>
            <a:r>
              <a:rPr lang="en-US" sz="2800" dirty="0" smtClean="0"/>
              <a:t>physics, New York University.</a:t>
            </a:r>
            <a:endParaRPr lang="en-US" sz="2800" dirty="0"/>
          </a:p>
        </p:txBody>
      </p:sp>
      <p:pic>
        <p:nvPicPr>
          <p:cNvPr id="14" name="Picture 4" descr="http://t2.gstatic.com/images?q=tbn:ANd9GcTN9EmI7Giixodaz1qoYH-mCGiXLVHZApWpzvpS9nNCJgOoEq3zh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62174"/>
            <a:ext cx="178117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t3.gstatic.com/images?q=tbn:ANd9GcQ5u3Qe492qsWE-Ob9GLErFPB4OpNUwqogNlLjqQJhgf9StCgd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76" y="2415988"/>
            <a:ext cx="3577879" cy="200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8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752600" y="11249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Brian May</a:t>
            </a:r>
            <a:r>
              <a:rPr lang="en-US" b="1" dirty="0" smtClean="0"/>
              <a:t>, 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391393" y="1319408"/>
            <a:ext cx="3513013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300" b="1" dirty="0" smtClean="0">
                <a:latin typeface="+mj-lt"/>
                <a:ea typeface="+mj-ea"/>
                <a:cs typeface="+mj-cs"/>
              </a:rPr>
              <a:t>Queen’s guitar</a:t>
            </a:r>
            <a:r>
              <a:rPr lang="en-US" sz="4400" b="1" dirty="0"/>
              <a:t/>
            </a:r>
            <a:br>
              <a:rPr lang="en-US" sz="4400" b="1" dirty="0"/>
            </a:br>
            <a:endParaRPr lang="en-US" sz="43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53301" y="4495800"/>
            <a:ext cx="56144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Ph.D. </a:t>
            </a:r>
            <a:r>
              <a:rPr lang="en-US" sz="2800" dirty="0" smtClean="0"/>
              <a:t> In astrophysics from </a:t>
            </a:r>
            <a:r>
              <a:rPr lang="en-US" sz="2800" dirty="0"/>
              <a:t>the Imperial </a:t>
            </a:r>
            <a:r>
              <a:rPr lang="en-US" sz="2800" dirty="0" smtClean="0"/>
              <a:t>College, London.</a:t>
            </a:r>
          </a:p>
          <a:p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i="1" dirty="0" err="1" smtClean="0"/>
              <a:t>MgI</a:t>
            </a:r>
            <a:r>
              <a:rPr lang="en-US" sz="2000" i="1" dirty="0" smtClean="0"/>
              <a:t> </a:t>
            </a:r>
            <a:r>
              <a:rPr lang="en-US" sz="2000" i="1" dirty="0"/>
              <a:t>Emission in the Night-Sky Spectrum</a:t>
            </a:r>
            <a:r>
              <a:rPr lang="en-US" sz="2000" dirty="0"/>
              <a:t> (1972</a:t>
            </a:r>
            <a:r>
              <a:rPr lang="en-US" sz="2000" dirty="0" smtClean="0"/>
              <a:t>)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i="1" dirty="0" smtClean="0"/>
              <a:t>An </a:t>
            </a:r>
            <a:r>
              <a:rPr lang="en-US" sz="2000" i="1" dirty="0"/>
              <a:t>Investigation of the Motion of Zodiacal Dust Particles (Part I)</a:t>
            </a:r>
            <a:r>
              <a:rPr lang="en-US" sz="2000" dirty="0"/>
              <a:t> (1973</a:t>
            </a:r>
            <a:r>
              <a:rPr lang="en-US" sz="2000" dirty="0" smtClean="0"/>
              <a:t>)</a:t>
            </a:r>
            <a:endParaRPr lang="en-US" sz="2000" dirty="0"/>
          </a:p>
          <a:p>
            <a:pPr lvl="0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24"/>
          <a:stretch/>
        </p:blipFill>
        <p:spPr bwMode="auto">
          <a:xfrm>
            <a:off x="966124" y="2027294"/>
            <a:ext cx="2234276" cy="158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66" y="2362200"/>
            <a:ext cx="2752934" cy="206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98" b="8266"/>
          <a:stretch/>
        </p:blipFill>
        <p:spPr bwMode="auto">
          <a:xfrm>
            <a:off x="4838700" y="2006273"/>
            <a:ext cx="2781300" cy="42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76118"/>
            <a:ext cx="23717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24" y="2027294"/>
            <a:ext cx="2234276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96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865" y="1371601"/>
            <a:ext cx="91121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So, Physics is useful (necessary), and fun!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 Then, why </a:t>
            </a:r>
            <a:r>
              <a:rPr lang="en-US" sz="4000" dirty="0"/>
              <a:t>students find physics courses hard?</a:t>
            </a:r>
          </a:p>
          <a:p>
            <a:pPr algn="ctr"/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101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99880" y="1371600"/>
            <a:ext cx="61866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Why are you taking Physics?</a:t>
            </a:r>
          </a:p>
          <a:p>
            <a:pPr algn="ctr"/>
            <a:endParaRPr lang="en-US" sz="4000" b="1" dirty="0"/>
          </a:p>
          <a:p>
            <a:pPr algn="ctr"/>
            <a:r>
              <a:rPr lang="en-US" sz="4000" b="1" dirty="0" smtClean="0"/>
              <a:t>They are making me! </a:t>
            </a:r>
          </a:p>
          <a:p>
            <a:pPr algn="ctr"/>
            <a:r>
              <a:rPr lang="en-US" sz="4000" b="1" dirty="0" smtClean="0"/>
              <a:t>(it is not optional)</a:t>
            </a:r>
          </a:p>
          <a:p>
            <a:pPr algn="ctr"/>
            <a:endParaRPr lang="en-US" sz="4000" b="1" dirty="0"/>
          </a:p>
          <a:p>
            <a:pPr algn="ctr"/>
            <a:r>
              <a:rPr lang="en-US" sz="4000" b="1" dirty="0" smtClean="0"/>
              <a:t>Ok, so why is it necessary?</a:t>
            </a:r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4904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76200" y="685800"/>
            <a:ext cx="911213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 smtClean="0"/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 Why students find physics courses hard?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While lectures are an effective method for imparting information.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They are however, less effective in encouraging independent thought. </a:t>
            </a:r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9893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76200" y="685800"/>
            <a:ext cx="911213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 smtClean="0"/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 Why students find physics courses hard?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While lectures are an effective method for imparting information.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They are however, less effective in encouraging </a:t>
            </a:r>
            <a:r>
              <a:rPr lang="en-US" sz="4000" u="sng" dirty="0" smtClean="0"/>
              <a:t>independent thought. </a:t>
            </a:r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570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437271" y="1981200"/>
            <a:ext cx="95812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Physics is not about memorizing formulas.</a:t>
            </a:r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Is about thinking, analyzing, and using fundamental principles.  </a:t>
            </a:r>
          </a:p>
          <a:p>
            <a:pPr algn="ctr"/>
            <a:r>
              <a:rPr lang="en-US" sz="3600" dirty="0" smtClean="0"/>
              <a:t>  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</a:t>
            </a:r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98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437271" y="1981200"/>
            <a:ext cx="958127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Physics is not about memorizing formulas.</a:t>
            </a:r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Is about thinking, analyzing, and using </a:t>
            </a:r>
            <a:r>
              <a:rPr lang="en-US" sz="3600" u="sng" dirty="0" smtClean="0"/>
              <a:t>fundamental principles.  </a:t>
            </a:r>
          </a:p>
          <a:p>
            <a:pPr algn="ctr"/>
            <a:r>
              <a:rPr lang="en-US" sz="3600" dirty="0" smtClean="0"/>
              <a:t>  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But you need to reason.</a:t>
            </a:r>
          </a:p>
          <a:p>
            <a:pPr algn="ctr"/>
            <a:r>
              <a:rPr lang="en-US" sz="4000" dirty="0" smtClean="0"/>
              <a:t>(that takes practice) </a:t>
            </a:r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314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0668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You need to dedicate time to work on problems</a:t>
            </a:r>
          </a:p>
          <a:p>
            <a:r>
              <a:rPr lang="en-US" sz="3600" dirty="0" smtClean="0"/>
              <a:t>For example:   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</a:t>
            </a:r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  <p:pic>
        <p:nvPicPr>
          <p:cNvPr id="7170" name="Picture 2" descr="https://encrypted-tbn1.gstatic.com/images?q=tbn:ANd9GcTIU8OgTdAb21Wpi2z47SH_po61oLGffVg3rjq2skbCrsYPv5Bh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555717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ncrypted-tbn0.gstatic.com/images?q=tbn:ANd9GcQRcTjeMbhiJ8GoMp0lh2pPSbCWUtIS6KLrnaXNNc3eTJ240ma0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531009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2" b="15187"/>
          <a:stretch/>
        </p:blipFill>
        <p:spPr bwMode="auto">
          <a:xfrm>
            <a:off x="4914900" y="2333296"/>
            <a:ext cx="3238500" cy="104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0"/>
            <a:ext cx="36480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05200"/>
            <a:ext cx="25908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9600" y="1752600"/>
            <a:ext cx="4291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You may have seen all seasons of</a:t>
            </a:r>
            <a:endParaRPr lang="es-MX" sz="24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5569803"/>
            <a:ext cx="5090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You have some knowledge of dancing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</a:t>
            </a:r>
            <a:r>
              <a:rPr lang="en-US" sz="2400" dirty="0" smtClean="0">
                <a:solidFill>
                  <a:srgbClr val="0070C0"/>
                </a:solidFill>
              </a:rPr>
              <a:t>ut that does not mean you can dance!</a:t>
            </a:r>
            <a:endParaRPr lang="es-MX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70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371600"/>
            <a:ext cx="9144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You need to dedicate time to work on problems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  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</a:t>
            </a:r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63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371600"/>
            <a:ext cx="9144000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You need to dedicate time to work on problems</a:t>
            </a:r>
          </a:p>
          <a:p>
            <a:pPr algn="ctr"/>
            <a:endParaRPr lang="en-US" sz="3600" dirty="0"/>
          </a:p>
          <a:p>
            <a:pPr algn="ctr"/>
            <a:r>
              <a:rPr lang="en-US" sz="3600" u="sng" dirty="0"/>
              <a:t>You need to dedicate time to work on </a:t>
            </a:r>
            <a:r>
              <a:rPr lang="en-US" sz="3600" u="sng" dirty="0" smtClean="0"/>
              <a:t>problems</a:t>
            </a:r>
          </a:p>
          <a:p>
            <a:pPr algn="ctr"/>
            <a:endParaRPr lang="en-US" sz="3600" u="sng" dirty="0"/>
          </a:p>
          <a:p>
            <a:pPr algn="ctr"/>
            <a:r>
              <a:rPr lang="en-US" sz="3600" u="sng" dirty="0"/>
              <a:t>You need to dedicate time to work on problems</a:t>
            </a:r>
          </a:p>
          <a:p>
            <a:pPr algn="ctr"/>
            <a:endParaRPr lang="en-US" sz="3600" u="sng" dirty="0" smtClean="0"/>
          </a:p>
          <a:p>
            <a:pPr algn="ctr"/>
            <a:r>
              <a:rPr lang="en-US" sz="3600" u="sng" dirty="0" smtClean="0"/>
              <a:t>You </a:t>
            </a:r>
            <a:r>
              <a:rPr lang="en-US" sz="3600" u="sng" dirty="0"/>
              <a:t>need to dedicate time to work on problems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3600" dirty="0" smtClean="0"/>
              <a:t>Do the homework and seek </a:t>
            </a:r>
            <a:r>
              <a:rPr lang="en-US" sz="3600" dirty="0" smtClean="0">
                <a:solidFill>
                  <a:srgbClr val="C00000"/>
                </a:solidFill>
              </a:rPr>
              <a:t>understanding</a:t>
            </a:r>
            <a:r>
              <a:rPr lang="en-US" sz="3600" dirty="0" smtClean="0"/>
              <a:t> </a:t>
            </a:r>
          </a:p>
          <a:p>
            <a:pPr algn="ctr"/>
            <a:r>
              <a:rPr lang="en-US" sz="3600" dirty="0" smtClean="0"/>
              <a:t>not memorization.</a:t>
            </a:r>
          </a:p>
          <a:p>
            <a:pPr algn="ctr"/>
            <a:r>
              <a:rPr lang="en-US" sz="3600" dirty="0" smtClean="0"/>
              <a:t>  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</a:t>
            </a:r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095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838200"/>
            <a:ext cx="9144000" cy="800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/>
              <a:t>SOME GUIDELINES </a:t>
            </a:r>
            <a:r>
              <a:rPr lang="es-MX" sz="3600" b="1" dirty="0"/>
              <a:t>FOR PROBLEM-SOLVING</a:t>
            </a:r>
            <a:endParaRPr lang="en-US" sz="3600" dirty="0" smtClean="0"/>
          </a:p>
          <a:p>
            <a:endParaRPr lang="en-US" sz="1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Novice </a:t>
            </a:r>
            <a:r>
              <a:rPr lang="en-US" sz="2600" dirty="0"/>
              <a:t>physics problem solvers tend to use </a:t>
            </a:r>
            <a:r>
              <a:rPr lang="en-US" sz="2600" i="1" dirty="0"/>
              <a:t>pattern matching </a:t>
            </a:r>
            <a:r>
              <a:rPr lang="en-US" sz="2600" dirty="0"/>
              <a:t>as a means </a:t>
            </a:r>
            <a:r>
              <a:rPr lang="en-US" sz="2600" dirty="0" smtClean="0"/>
              <a:t>of obtaining </a:t>
            </a:r>
            <a:r>
              <a:rPr lang="en-US" sz="2600" dirty="0"/>
              <a:t>answers to physics </a:t>
            </a:r>
            <a:r>
              <a:rPr lang="en-US" sz="2600" dirty="0" smtClean="0"/>
              <a:t>questions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Pattern </a:t>
            </a:r>
            <a:r>
              <a:rPr lang="en-US" sz="2600" dirty="0"/>
              <a:t>matching is sometimes </a:t>
            </a:r>
            <a:r>
              <a:rPr lang="en-US" sz="2600" dirty="0" smtClean="0"/>
              <a:t>an efficient </a:t>
            </a:r>
            <a:r>
              <a:rPr lang="en-US" sz="2600" dirty="0"/>
              <a:t>way to get an answer, but it usually doesn't help you to become a </a:t>
            </a:r>
            <a:r>
              <a:rPr lang="en-US" sz="2600" dirty="0" smtClean="0"/>
              <a:t>better </a:t>
            </a:r>
            <a:r>
              <a:rPr lang="es-MX" sz="2600" dirty="0" err="1" smtClean="0"/>
              <a:t>problem</a:t>
            </a:r>
            <a:r>
              <a:rPr lang="es-MX" sz="2600" dirty="0" smtClean="0"/>
              <a:t> </a:t>
            </a:r>
            <a:r>
              <a:rPr lang="es-MX" sz="2600" dirty="0" err="1" smtClean="0"/>
              <a:t>solver</a:t>
            </a:r>
            <a:r>
              <a:rPr lang="es-MX" sz="26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MX" sz="2600" dirty="0" err="1" smtClean="0"/>
              <a:t>After</a:t>
            </a:r>
            <a:r>
              <a:rPr lang="es-MX" sz="2600" dirty="0" smtClean="0"/>
              <a:t> </a:t>
            </a:r>
            <a:r>
              <a:rPr lang="es-MX" sz="2600" dirty="0" err="1" smtClean="0"/>
              <a:t>making</a:t>
            </a:r>
            <a:r>
              <a:rPr lang="es-MX" sz="2600" dirty="0"/>
              <a:t> </a:t>
            </a:r>
            <a:r>
              <a:rPr lang="en-US" sz="2600" dirty="0" smtClean="0"/>
              <a:t>sure </a:t>
            </a:r>
            <a:r>
              <a:rPr lang="en-US" sz="2600" dirty="0"/>
              <a:t>they understand the problem, physicists try to plan out their solution </a:t>
            </a:r>
            <a:r>
              <a:rPr lang="en-US" sz="2600" dirty="0" smtClean="0"/>
              <a:t>before </a:t>
            </a:r>
            <a:r>
              <a:rPr lang="es-MX" sz="2600" dirty="0" err="1" smtClean="0"/>
              <a:t>proceeding</a:t>
            </a:r>
            <a:r>
              <a:rPr lang="es-MX" sz="26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MX" sz="2600" dirty="0" err="1" smtClean="0"/>
              <a:t>We</a:t>
            </a:r>
            <a:r>
              <a:rPr lang="es-MX" sz="2600" dirty="0" smtClean="0"/>
              <a:t> </a:t>
            </a:r>
            <a:r>
              <a:rPr lang="en-US" sz="2600" dirty="0" smtClean="0"/>
              <a:t>link </a:t>
            </a:r>
            <a:r>
              <a:rPr lang="en-US" sz="2600" dirty="0"/>
              <a:t>the situation to one of the basic underlying ideas or principles </a:t>
            </a:r>
            <a:r>
              <a:rPr lang="en-US" sz="2600" dirty="0" smtClean="0"/>
              <a:t>of p</a:t>
            </a:r>
            <a:r>
              <a:rPr lang="es-MX" sz="2600" dirty="0" err="1" smtClean="0"/>
              <a:t>hysics</a:t>
            </a:r>
            <a:r>
              <a:rPr lang="es-MX" sz="26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Only </a:t>
            </a:r>
            <a:r>
              <a:rPr lang="en-US" sz="2600" dirty="0"/>
              <a:t>then will they select an appropriate set of equations based on how they </a:t>
            </a:r>
            <a:r>
              <a:rPr lang="en-US" sz="2600" dirty="0" smtClean="0"/>
              <a:t>have reinterpreted </a:t>
            </a:r>
            <a:r>
              <a:rPr lang="en-US" sz="2600" dirty="0"/>
              <a:t>the problem, and perhaps select additional less general </a:t>
            </a:r>
            <a:r>
              <a:rPr lang="en-US" sz="2600" dirty="0" smtClean="0"/>
              <a:t>equations.</a:t>
            </a:r>
            <a:endParaRPr lang="en-US" sz="2600" dirty="0"/>
          </a:p>
          <a:p>
            <a:pPr algn="ctr"/>
            <a:r>
              <a:rPr lang="en-US" sz="3600" dirty="0" smtClean="0"/>
              <a:t>  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</a:t>
            </a:r>
            <a:endParaRPr lang="en-US" sz="4000" dirty="0" smtClean="0"/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728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838200"/>
            <a:ext cx="9144000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/>
              <a:t>SOME GUIDELINES </a:t>
            </a:r>
            <a:r>
              <a:rPr lang="es-MX" sz="3600" b="1" dirty="0"/>
              <a:t>FOR PROBLEM-SOLVING</a:t>
            </a:r>
            <a:endParaRPr lang="en-US" sz="3600" dirty="0" smtClean="0"/>
          </a:p>
          <a:p>
            <a:endParaRPr lang="en-US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While </a:t>
            </a:r>
            <a:r>
              <a:rPr lang="en-US" sz="2600" dirty="0"/>
              <a:t>there is no simple recipe </a:t>
            </a:r>
            <a:r>
              <a:rPr lang="en-US" sz="2600" dirty="0" smtClean="0"/>
              <a:t>for solving </a:t>
            </a:r>
            <a:r>
              <a:rPr lang="en-US" sz="2600" dirty="0"/>
              <a:t>problems, </a:t>
            </a:r>
            <a:r>
              <a:rPr lang="en-US" sz="2600" dirty="0" smtClean="0"/>
              <a:t>four steps to take </a:t>
            </a:r>
            <a:r>
              <a:rPr lang="en-US" sz="2600" dirty="0"/>
              <a:t>are: </a:t>
            </a:r>
            <a:endParaRPr lang="en-US" sz="26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600" dirty="0" smtClean="0"/>
          </a:p>
          <a:p>
            <a:r>
              <a:rPr lang="en-US" sz="2600" dirty="0"/>
              <a:t> </a:t>
            </a:r>
            <a:r>
              <a:rPr lang="en-US" sz="2600" dirty="0" smtClean="0"/>
              <a:t>     (</a:t>
            </a:r>
            <a:r>
              <a:rPr lang="en-US" sz="2600" dirty="0"/>
              <a:t>1) </a:t>
            </a:r>
            <a:r>
              <a:rPr lang="en-US" sz="2600" dirty="0" smtClean="0"/>
              <a:t>Understand: Read, sketch diagrams.</a:t>
            </a:r>
          </a:p>
          <a:p>
            <a:r>
              <a:rPr lang="en-US" sz="2600" dirty="0"/>
              <a:t> </a:t>
            </a:r>
            <a:r>
              <a:rPr lang="en-US" sz="2600" dirty="0" smtClean="0"/>
              <a:t>     </a:t>
            </a:r>
            <a:r>
              <a:rPr lang="en-US" sz="2600" dirty="0"/>
              <a:t>(2) </a:t>
            </a:r>
            <a:r>
              <a:rPr lang="en-US" sz="2600" dirty="0" smtClean="0"/>
              <a:t>Plan: what </a:t>
            </a:r>
            <a:r>
              <a:rPr lang="en-US" sz="2600" dirty="0"/>
              <a:t>physical </a:t>
            </a:r>
            <a:r>
              <a:rPr lang="en-US" sz="2600" dirty="0" smtClean="0"/>
              <a:t>principles</a:t>
            </a:r>
            <a:r>
              <a:rPr lang="en-US" sz="2600" dirty="0"/>
              <a:t>, </a:t>
            </a:r>
            <a:r>
              <a:rPr lang="en-US" sz="2600" dirty="0" smtClean="0"/>
              <a:t>laws, or </a:t>
            </a:r>
            <a:r>
              <a:rPr lang="en-US" sz="2600" dirty="0"/>
              <a:t>equations are </a:t>
            </a:r>
          </a:p>
          <a:p>
            <a:r>
              <a:rPr lang="en-US" sz="2600" dirty="0"/>
              <a:t> </a:t>
            </a:r>
            <a:r>
              <a:rPr lang="en-US" sz="2600" dirty="0" smtClean="0"/>
              <a:t>          relevant </a:t>
            </a:r>
            <a:r>
              <a:rPr lang="en-US" sz="2600" dirty="0"/>
              <a:t>to the </a:t>
            </a:r>
            <a:r>
              <a:rPr lang="en-US" sz="2600" dirty="0" smtClean="0"/>
              <a:t>problem, find variables and parameters.</a:t>
            </a:r>
            <a:endParaRPr lang="en-US" sz="2600" dirty="0"/>
          </a:p>
          <a:p>
            <a:r>
              <a:rPr lang="en-US" sz="2600" dirty="0"/>
              <a:t> </a:t>
            </a:r>
            <a:r>
              <a:rPr lang="en-US" sz="2600" dirty="0" smtClean="0"/>
              <a:t>     (</a:t>
            </a:r>
            <a:r>
              <a:rPr lang="en-US" sz="2600" dirty="0"/>
              <a:t>3) </a:t>
            </a:r>
            <a:r>
              <a:rPr lang="en-US" sz="2600" dirty="0" smtClean="0"/>
              <a:t>Execute: Solve all equations, then substitute values </a:t>
            </a:r>
            <a:r>
              <a:rPr lang="en-US" sz="2600" u="sng" dirty="0" smtClean="0"/>
              <a:t>AND</a:t>
            </a:r>
            <a:r>
              <a:rPr lang="en-US" sz="2600" dirty="0" smtClean="0"/>
              <a:t>      </a:t>
            </a:r>
          </a:p>
          <a:p>
            <a:r>
              <a:rPr lang="en-US" sz="2600" dirty="0"/>
              <a:t> </a:t>
            </a:r>
            <a:r>
              <a:rPr lang="en-US" sz="2600" dirty="0" smtClean="0"/>
              <a:t>           units.</a:t>
            </a:r>
            <a:endParaRPr lang="en-US" sz="2600" dirty="0"/>
          </a:p>
          <a:p>
            <a:r>
              <a:rPr lang="es-MX" sz="2600" dirty="0" smtClean="0"/>
              <a:t>      (4</a:t>
            </a:r>
            <a:r>
              <a:rPr lang="es-MX" sz="2600" dirty="0"/>
              <a:t>) </a:t>
            </a:r>
            <a:r>
              <a:rPr lang="es-MX" sz="2600" dirty="0" err="1" smtClean="0"/>
              <a:t>Review</a:t>
            </a:r>
            <a:r>
              <a:rPr lang="es-MX" sz="2600" dirty="0" smtClean="0"/>
              <a:t>: </a:t>
            </a:r>
            <a:r>
              <a:rPr lang="en-US" sz="2600" dirty="0" smtClean="0"/>
              <a:t>Does </a:t>
            </a:r>
            <a:r>
              <a:rPr lang="en-US" sz="2600" dirty="0"/>
              <a:t>your answer make sense</a:t>
            </a:r>
            <a:r>
              <a:rPr lang="en-US" sz="2600" dirty="0" smtClean="0"/>
              <a:t>? (Both physically and    </a:t>
            </a:r>
          </a:p>
          <a:p>
            <a:r>
              <a:rPr lang="en-US" sz="2600" dirty="0"/>
              <a:t> </a:t>
            </a:r>
            <a:r>
              <a:rPr lang="en-US" sz="2600" dirty="0" smtClean="0"/>
              <a:t>            numerically</a:t>
            </a:r>
            <a:r>
              <a:rPr lang="en-US" sz="2600" dirty="0"/>
              <a:t>, </a:t>
            </a:r>
            <a:r>
              <a:rPr lang="en-US" sz="2600" dirty="0" smtClean="0"/>
              <a:t>evaluate </a:t>
            </a:r>
            <a:r>
              <a:rPr lang="en-US" sz="2600" dirty="0"/>
              <a:t>limiting cases of your </a:t>
            </a:r>
            <a:r>
              <a:rPr lang="en-US" sz="2600" dirty="0" smtClean="0"/>
              <a:t>solution), do       </a:t>
            </a:r>
          </a:p>
          <a:p>
            <a:r>
              <a:rPr lang="en-US" sz="2600" dirty="0"/>
              <a:t> </a:t>
            </a:r>
            <a:r>
              <a:rPr lang="en-US" sz="2600" dirty="0" smtClean="0"/>
              <a:t>            you have the right units?, right magnitudes? (plausible).</a:t>
            </a:r>
            <a:endParaRPr lang="en-US" sz="2600" dirty="0"/>
          </a:p>
          <a:p>
            <a:pPr algn="ctr"/>
            <a:r>
              <a:rPr lang="en-US" sz="2600" dirty="0"/>
              <a:t> </a:t>
            </a:r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59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5000" y="685800"/>
            <a:ext cx="5408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 schedule and syllabus:</a:t>
            </a:r>
          </a:p>
          <a:p>
            <a:r>
              <a:rPr lang="en-US" sz="3600" dirty="0" smtClean="0"/>
              <a:t>       Found </a:t>
            </a:r>
            <a:r>
              <a:rPr lang="en-US" sz="3600" dirty="0"/>
              <a:t>o</a:t>
            </a:r>
            <a:r>
              <a:rPr lang="en-US" sz="3600" dirty="0" smtClean="0"/>
              <a:t>n </a:t>
            </a:r>
            <a:r>
              <a:rPr lang="en-US" sz="3600" b="1" dirty="0" smtClean="0">
                <a:solidFill>
                  <a:srgbClr val="C00000"/>
                </a:solidFill>
              </a:rPr>
              <a:t>Canvas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166" t="11250" r="34167" b="53750"/>
          <a:stretch/>
        </p:blipFill>
        <p:spPr>
          <a:xfrm>
            <a:off x="914400" y="1981200"/>
            <a:ext cx="7010400" cy="44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150" y="1371600"/>
            <a:ext cx="9144001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cs typeface="Times New Roman" pitchFamily="18" charset="0"/>
              </a:rPr>
              <a:t>Physics, with the aid of math, describes </a:t>
            </a:r>
            <a:r>
              <a:rPr lang="en-US" sz="3600" dirty="0" smtClean="0">
                <a:solidFill>
                  <a:srgbClr val="FF0000"/>
                </a:solidFill>
                <a:cs typeface="Times New Roman" pitchFamily="18" charset="0"/>
              </a:rPr>
              <a:t>basic</a:t>
            </a:r>
            <a:r>
              <a:rPr lang="en-US" sz="3600" dirty="0" smtClean="0">
                <a:cs typeface="Times New Roman" pitchFamily="18" charset="0"/>
              </a:rPr>
              <a:t> </a:t>
            </a:r>
            <a:r>
              <a:rPr lang="en-US" sz="3600" dirty="0" smtClean="0">
                <a:solidFill>
                  <a:srgbClr val="FF0000"/>
                </a:solidFill>
                <a:cs typeface="Times New Roman" pitchFamily="18" charset="0"/>
              </a:rPr>
              <a:t>principles</a:t>
            </a:r>
            <a:r>
              <a:rPr lang="en-US" sz="3600" dirty="0">
                <a:cs typeface="Times New Roman" pitchFamily="18" charset="0"/>
              </a:rPr>
              <a:t> </a:t>
            </a:r>
            <a:r>
              <a:rPr lang="en-US" sz="3600" dirty="0" smtClean="0">
                <a:cs typeface="Times New Roman" pitchFamily="18" charset="0"/>
              </a:rPr>
              <a:t>that help us </a:t>
            </a:r>
            <a:r>
              <a:rPr lang="en-US" sz="3600" dirty="0" smtClean="0">
                <a:solidFill>
                  <a:srgbClr val="FF0000"/>
                </a:solidFill>
                <a:cs typeface="Times New Roman" pitchFamily="18" charset="0"/>
              </a:rPr>
              <a:t>understand</a:t>
            </a:r>
            <a:r>
              <a:rPr lang="en-US" sz="3600" dirty="0" smtClean="0">
                <a:cs typeface="Times New Roman" pitchFamily="18" charset="0"/>
              </a:rPr>
              <a:t> and </a:t>
            </a:r>
            <a:r>
              <a:rPr lang="en-US" sz="3600" dirty="0" smtClean="0">
                <a:solidFill>
                  <a:srgbClr val="FF0000"/>
                </a:solidFill>
                <a:cs typeface="Times New Roman" pitchFamily="18" charset="0"/>
              </a:rPr>
              <a:t>describe</a:t>
            </a:r>
            <a:r>
              <a:rPr lang="en-US" sz="3600" dirty="0" smtClean="0">
                <a:cs typeface="Times New Roman" pitchFamily="18" charset="0"/>
              </a:rPr>
              <a:t> our surroundings.  From the micro to the macro-cosmos. </a:t>
            </a:r>
          </a:p>
          <a:p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000" b="1" dirty="0"/>
              <a:t>So, it is actually fun! </a:t>
            </a:r>
          </a:p>
          <a:p>
            <a:pPr algn="ctr"/>
            <a:endParaRPr lang="en-US" sz="4000" dirty="0" smtClean="0"/>
          </a:p>
          <a:p>
            <a:r>
              <a:rPr lang="en-US" sz="3000" b="1" dirty="0" smtClean="0"/>
              <a:t>      Anyone </a:t>
            </a:r>
            <a:r>
              <a:rPr lang="en-US" sz="3000" b="1" dirty="0"/>
              <a:t>can enjoy and be successful at physics!</a:t>
            </a:r>
          </a:p>
          <a:p>
            <a:r>
              <a:rPr lang="en-US" sz="2500" dirty="0" smtClean="0"/>
              <a:t>       All </a:t>
            </a:r>
            <a:r>
              <a:rPr lang="en-US" sz="2500" dirty="0"/>
              <a:t>you need is curiosity, skepticism and a little hard work</a:t>
            </a:r>
            <a:endParaRPr lang="en-US" sz="25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909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2373" y="953869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 schedule,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6600" y="1447800"/>
            <a:ext cx="538391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 smtClean="0"/>
              <a:t>omework, (</a:t>
            </a:r>
            <a:r>
              <a:rPr lang="en-US" sz="3600" dirty="0" err="1" smtClean="0"/>
              <a:t>WebAssing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lab exercises,</a:t>
            </a:r>
          </a:p>
          <a:p>
            <a:r>
              <a:rPr lang="en-US" sz="3600" dirty="0"/>
              <a:t>e</a:t>
            </a:r>
            <a:r>
              <a:rPr lang="en-US" sz="3600" dirty="0" smtClean="0"/>
              <a:t>xtra practice problem sets,</a:t>
            </a:r>
          </a:p>
          <a:p>
            <a:r>
              <a:rPr lang="en-US" sz="3600" dirty="0"/>
              <a:t>a</a:t>
            </a:r>
            <a:r>
              <a:rPr lang="en-US" sz="3600" dirty="0" smtClean="0"/>
              <a:t>nd previous exams: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82703" y="953869"/>
            <a:ext cx="2789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/>
              <a:t>All Resources: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9800" y="4388829"/>
            <a:ext cx="523470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hlinkClick r:id="rId3"/>
              </a:rPr>
              <a:t>http</a:t>
            </a:r>
            <a:r>
              <a:rPr lang="en-US" sz="3600" b="1" dirty="0">
                <a:hlinkClick r:id="rId3"/>
              </a:rPr>
              <a:t>://canvas.gatech.edu</a:t>
            </a:r>
            <a:r>
              <a:rPr lang="en-US" sz="3600" b="1" dirty="0" smtClean="0">
                <a:hlinkClick r:id="rId3"/>
              </a:rPr>
              <a:t>/</a:t>
            </a:r>
            <a:endParaRPr lang="en-US" sz="3600" b="1" dirty="0" smtClean="0"/>
          </a:p>
          <a:p>
            <a:endParaRPr lang="en-US" sz="3600" b="1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2373" y="3711146"/>
            <a:ext cx="2290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On Canvas 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38600" y="571500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Book is free with </a:t>
            </a:r>
            <a:r>
              <a:rPr lang="en-US" sz="2800" dirty="0" err="1" smtClean="0"/>
              <a:t>WebAssing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20" y="5178849"/>
            <a:ext cx="1192960" cy="154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5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762000"/>
            <a:ext cx="910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About Participation:</a:t>
            </a:r>
            <a:endParaRPr lang="en-US"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t="26651" r="29722" b="14773"/>
          <a:stretch/>
        </p:blipFill>
        <p:spPr bwMode="auto">
          <a:xfrm>
            <a:off x="125152" y="1295401"/>
            <a:ext cx="8790248" cy="552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2260" y="6232759"/>
            <a:ext cx="2990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Monday , January 22th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228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3733800"/>
            <a:ext cx="8915400" cy="3124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1600200"/>
            <a:ext cx="89154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1143000"/>
            <a:ext cx="9106569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Final grades will be calculated according to the following weight: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000" dirty="0" smtClean="0"/>
              <a:t>Four Evening Tests (6%,9%,12%,18%)            45%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000" dirty="0" smtClean="0"/>
              <a:t>Final Exam                                                           25%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000" dirty="0" smtClean="0"/>
              <a:t>Lab                                                                        20%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Lab </a:t>
            </a:r>
            <a:r>
              <a:rPr lang="en-US" sz="2400" dirty="0"/>
              <a:t>exercises </a:t>
            </a:r>
            <a:r>
              <a:rPr lang="en-US" sz="2400" dirty="0" smtClean="0"/>
              <a:t>15%</a:t>
            </a: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Lab Quizzes 5</a:t>
            </a:r>
            <a:r>
              <a:rPr lang="en-US" sz="2400" dirty="0" smtClean="0"/>
              <a:t>%  (25 min beginning of each lab)</a:t>
            </a:r>
          </a:p>
          <a:p>
            <a:r>
              <a:rPr lang="en-US" sz="3200" dirty="0" smtClean="0"/>
              <a:t>  </a:t>
            </a:r>
            <a:r>
              <a:rPr lang="en-US" sz="2400" b="1" u="sng" dirty="0"/>
              <a:t>The Bucket Points – Earn 10 points from any or all combination</a:t>
            </a: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000" dirty="0" smtClean="0"/>
              <a:t>Homework                                                            5%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000" dirty="0"/>
              <a:t>Participation                                                         4</a:t>
            </a:r>
            <a:r>
              <a:rPr lang="en-US" sz="3000" dirty="0" smtClean="0"/>
              <a:t>%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Optional Assignments (extra phys. problems      3%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Wiki Resources                                                          </a:t>
            </a:r>
            <a:r>
              <a:rPr lang="en-US" sz="2800" dirty="0"/>
              <a:t>2</a:t>
            </a:r>
            <a:r>
              <a:rPr lang="en-US" sz="2800" dirty="0" smtClean="0"/>
              <a:t>%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Public lecture reviews                                              1%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Reading </a:t>
            </a:r>
            <a:r>
              <a:rPr lang="en-US" sz="2800" dirty="0"/>
              <a:t>Assignments  (due Wednesdays)           </a:t>
            </a:r>
            <a:r>
              <a:rPr lang="en-US" sz="2800" dirty="0" smtClean="0"/>
              <a:t> 1</a:t>
            </a:r>
            <a:r>
              <a:rPr lang="en-US" sz="2800" dirty="0"/>
              <a:t>%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pPr algn="ctr"/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152400" y="3771900"/>
            <a:ext cx="8915400" cy="3086100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2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2624" y="815546"/>
            <a:ext cx="910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About the lab: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6324600" y="2057400"/>
            <a:ext cx="24296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Clough </a:t>
            </a:r>
            <a:r>
              <a:rPr lang="en-US" sz="2400" b="1" dirty="0" smtClean="0"/>
              <a:t>Building</a:t>
            </a:r>
          </a:p>
          <a:p>
            <a:r>
              <a:rPr lang="en-US" sz="2400" b="1" dirty="0" smtClean="0"/>
              <a:t>Once a week ~ 3h</a:t>
            </a:r>
            <a:endParaRPr lang="en-US" sz="2400" b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0" t="62698" r="42753" b="16666"/>
          <a:stretch/>
        </p:blipFill>
        <p:spPr bwMode="auto">
          <a:xfrm>
            <a:off x="975672" y="2888397"/>
            <a:ext cx="6705600" cy="316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5" t="33773" r="30650" b="16590"/>
          <a:stretch/>
        </p:blipFill>
        <p:spPr bwMode="auto">
          <a:xfrm>
            <a:off x="304800" y="2057400"/>
            <a:ext cx="861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2624" y="815546"/>
            <a:ext cx="910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About the lab: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6324600" y="2057400"/>
            <a:ext cx="24296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Clough </a:t>
            </a:r>
            <a:r>
              <a:rPr lang="en-US" sz="2400" b="1" dirty="0" smtClean="0"/>
              <a:t>Building</a:t>
            </a:r>
          </a:p>
          <a:p>
            <a:r>
              <a:rPr lang="en-US" sz="2400" b="1" dirty="0" smtClean="0"/>
              <a:t>Once a week ~ 3h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53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762000"/>
            <a:ext cx="910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About Homework: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50316" y="1546649"/>
            <a:ext cx="6310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Homework is due on </a:t>
            </a:r>
            <a:r>
              <a:rPr lang="en-US" sz="2800" u="sng" dirty="0" smtClean="0"/>
              <a:t>Sundays</a:t>
            </a:r>
            <a:r>
              <a:rPr lang="en-US" sz="2800" dirty="0" smtClean="0"/>
              <a:t>  at 11:59pm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64552" y="2667000"/>
            <a:ext cx="8077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first week assignments (</a:t>
            </a:r>
            <a:r>
              <a:rPr lang="en-US" sz="2800" dirty="0" err="1"/>
              <a:t>hw</a:t>
            </a:r>
            <a:r>
              <a:rPr lang="en-US" sz="2800" dirty="0"/>
              <a:t>, intro &amp; lab) are already posted to </a:t>
            </a:r>
            <a:r>
              <a:rPr lang="en-US" sz="2800" dirty="0" err="1"/>
              <a:t>WebAssign</a:t>
            </a:r>
            <a:r>
              <a:rPr lang="en-US" sz="2800" dirty="0"/>
              <a:t>.  After the first week </a:t>
            </a:r>
            <a:r>
              <a:rPr lang="en-US" sz="2800" dirty="0" smtClean="0"/>
              <a:t>we </a:t>
            </a:r>
            <a:r>
              <a:rPr lang="en-US" sz="2800" dirty="0"/>
              <a:t>will start posting assignments in blocks of 3-4 </a:t>
            </a:r>
            <a:r>
              <a:rPr lang="en-US" sz="2800" dirty="0" smtClean="0"/>
              <a:t>weeks; </a:t>
            </a:r>
            <a:r>
              <a:rPr lang="en-US" sz="2800" dirty="0"/>
              <a:t>basically what will be covered up tot the next test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 smtClean="0">
                <a:solidFill>
                  <a:srgbClr val="002060"/>
                </a:solidFill>
              </a:rPr>
              <a:t>Tip:  Practice on the book exercises (w/answers) before taking the homework on line.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038" y="1962329"/>
            <a:ext cx="8611962" cy="933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762000"/>
            <a:ext cx="910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For homework and preparing for exams:</a:t>
            </a:r>
          </a:p>
          <a:p>
            <a:r>
              <a:rPr lang="en-US" sz="3600" b="1" dirty="0" smtClean="0"/>
              <a:t>Please get help if you need it!</a:t>
            </a:r>
            <a:endParaRPr lang="en-US" sz="4000" b="1" dirty="0"/>
          </a:p>
        </p:txBody>
      </p:sp>
      <p:sp>
        <p:nvSpPr>
          <p:cNvPr id="2" name="Rectangle 1"/>
          <p:cNvSpPr/>
          <p:nvPr/>
        </p:nvSpPr>
        <p:spPr>
          <a:xfrm>
            <a:off x="151038" y="1981200"/>
            <a:ext cx="8840562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C3C3C"/>
                </a:solidFill>
                <a:latin typeface="OpenSymbol"/>
              </a:rPr>
              <a:t>● </a:t>
            </a:r>
            <a:r>
              <a:rPr lang="en-US" sz="2400" dirty="0">
                <a:solidFill>
                  <a:srgbClr val="FF0000"/>
                </a:solidFill>
                <a:latin typeface="ArialMT"/>
              </a:rPr>
              <a:t>Your grade is not a measure of how hard you work but how</a:t>
            </a:r>
          </a:p>
          <a:p>
            <a:r>
              <a:rPr lang="en-US" sz="2400" dirty="0">
                <a:solidFill>
                  <a:srgbClr val="FF0000"/>
                </a:solidFill>
                <a:latin typeface="ArialMT"/>
              </a:rPr>
              <a:t>well you understand physics </a:t>
            </a:r>
            <a:r>
              <a:rPr lang="en-US" sz="2400" dirty="0" smtClean="0">
                <a:solidFill>
                  <a:srgbClr val="FF0000"/>
                </a:solidFill>
                <a:latin typeface="ArialMT"/>
              </a:rPr>
              <a:t>principles</a:t>
            </a:r>
          </a:p>
          <a:p>
            <a:endParaRPr lang="en-US" sz="900" dirty="0">
              <a:solidFill>
                <a:srgbClr val="FF0000"/>
              </a:solidFill>
              <a:latin typeface="ArialMT"/>
            </a:endParaRPr>
          </a:p>
          <a:p>
            <a:r>
              <a:rPr lang="en-US" sz="2400" dirty="0">
                <a:solidFill>
                  <a:srgbClr val="3C3C3C"/>
                </a:solidFill>
                <a:latin typeface="OpenSymbol"/>
              </a:rPr>
              <a:t>● </a:t>
            </a:r>
            <a:r>
              <a:rPr lang="en-US" sz="2400" dirty="0">
                <a:solidFill>
                  <a:srgbClr val="3C3C3C"/>
                </a:solidFill>
                <a:latin typeface="ArialMT"/>
              </a:rPr>
              <a:t>When you are stuck, speak with a physics expert</a:t>
            </a:r>
          </a:p>
          <a:p>
            <a:r>
              <a:rPr lang="en-US" sz="2000" dirty="0" smtClean="0">
                <a:solidFill>
                  <a:srgbClr val="3C3C3C"/>
                </a:solidFill>
                <a:latin typeface="OpenSymbol"/>
              </a:rPr>
              <a:t>         – </a:t>
            </a:r>
            <a:r>
              <a:rPr lang="en-US" sz="2000" i="1" dirty="0">
                <a:solidFill>
                  <a:srgbClr val="3C3C3C"/>
                </a:solidFill>
                <a:latin typeface="Arial-ItalicMT"/>
              </a:rPr>
              <a:t>Don't wait until the last minute</a:t>
            </a:r>
          </a:p>
          <a:p>
            <a:r>
              <a:rPr lang="en-US" sz="2000" dirty="0" smtClean="0">
                <a:solidFill>
                  <a:srgbClr val="3C3C3C"/>
                </a:solidFill>
                <a:latin typeface="OpenSymbol"/>
              </a:rPr>
              <a:t>         – </a:t>
            </a:r>
            <a:r>
              <a:rPr lang="en-US" sz="2000" i="1" dirty="0">
                <a:solidFill>
                  <a:srgbClr val="3C3C3C"/>
                </a:solidFill>
                <a:latin typeface="Arial-ItalicMT"/>
              </a:rPr>
              <a:t>Office hours will be posted on </a:t>
            </a:r>
            <a:r>
              <a:rPr lang="en-US" sz="2000" i="1" dirty="0" err="1" smtClean="0">
                <a:solidFill>
                  <a:srgbClr val="3C3C3C"/>
                </a:solidFill>
                <a:latin typeface="Arial-ItalicMT"/>
              </a:rPr>
              <a:t>Tsquare</a:t>
            </a:r>
            <a:endParaRPr lang="en-US" sz="2000" i="1" dirty="0" smtClean="0">
              <a:solidFill>
                <a:srgbClr val="3C3C3C"/>
              </a:solidFill>
              <a:latin typeface="Arial-ItalicMT"/>
            </a:endParaRPr>
          </a:p>
          <a:p>
            <a:endParaRPr lang="en-US" sz="900" i="1" dirty="0">
              <a:solidFill>
                <a:srgbClr val="3C3C3C"/>
              </a:solidFill>
              <a:latin typeface="Arial-ItalicMT"/>
            </a:endParaRPr>
          </a:p>
          <a:p>
            <a:r>
              <a:rPr lang="en-US" sz="2400" dirty="0">
                <a:solidFill>
                  <a:srgbClr val="3C3C3C"/>
                </a:solidFill>
                <a:latin typeface="OpenSymbol"/>
              </a:rPr>
              <a:t>● </a:t>
            </a:r>
            <a:r>
              <a:rPr lang="en-US" sz="2400" dirty="0">
                <a:solidFill>
                  <a:srgbClr val="3C3C3C"/>
                </a:solidFill>
                <a:latin typeface="ArialMT"/>
              </a:rPr>
              <a:t>In person is always more efficient than by phone, email or</a:t>
            </a:r>
          </a:p>
          <a:p>
            <a:r>
              <a:rPr lang="en-US" sz="2400" dirty="0">
                <a:solidFill>
                  <a:srgbClr val="3C3C3C"/>
                </a:solidFill>
                <a:latin typeface="ArialMT"/>
              </a:rPr>
              <a:t>pony </a:t>
            </a:r>
            <a:r>
              <a:rPr lang="en-US" sz="2400" dirty="0" smtClean="0">
                <a:solidFill>
                  <a:srgbClr val="3C3C3C"/>
                </a:solidFill>
                <a:latin typeface="ArialMT"/>
              </a:rPr>
              <a:t>express</a:t>
            </a:r>
            <a:r>
              <a:rPr lang="en-US" sz="2400" dirty="0">
                <a:solidFill>
                  <a:srgbClr val="3C3C3C"/>
                </a:solidFill>
                <a:latin typeface="ArialMT"/>
              </a:rPr>
              <a:t>.</a:t>
            </a:r>
            <a:endParaRPr lang="en-US" sz="2400" dirty="0" smtClean="0">
              <a:solidFill>
                <a:srgbClr val="3C3C3C"/>
              </a:solidFill>
              <a:latin typeface="ArialMT"/>
            </a:endParaRPr>
          </a:p>
          <a:p>
            <a:endParaRPr lang="en-US" sz="900" dirty="0">
              <a:solidFill>
                <a:srgbClr val="3C3C3C"/>
              </a:solidFill>
              <a:latin typeface="ArialMT"/>
            </a:endParaRPr>
          </a:p>
          <a:p>
            <a:r>
              <a:rPr lang="en-US" sz="2400" dirty="0">
                <a:solidFill>
                  <a:srgbClr val="3C3C3C"/>
                </a:solidFill>
                <a:latin typeface="OpenSymbol"/>
              </a:rPr>
              <a:t>● </a:t>
            </a:r>
            <a:r>
              <a:rPr lang="en-US" sz="2400" dirty="0">
                <a:solidFill>
                  <a:srgbClr val="3C3C3C"/>
                </a:solidFill>
                <a:latin typeface="ArialMT"/>
              </a:rPr>
              <a:t>Clough Help Center 280 (physics hours posted online</a:t>
            </a:r>
            <a:r>
              <a:rPr lang="en-US" sz="2400" dirty="0" smtClean="0">
                <a:solidFill>
                  <a:srgbClr val="3C3C3C"/>
                </a:solidFill>
                <a:latin typeface="ArialMT"/>
              </a:rPr>
              <a:t>)</a:t>
            </a:r>
          </a:p>
          <a:p>
            <a:endParaRPr lang="en-US" sz="900" dirty="0">
              <a:solidFill>
                <a:srgbClr val="3C3C3C"/>
              </a:solidFill>
              <a:latin typeface="ArialMT"/>
            </a:endParaRPr>
          </a:p>
          <a:p>
            <a:r>
              <a:rPr lang="en-US" sz="2400" dirty="0">
                <a:solidFill>
                  <a:srgbClr val="3C3C3C"/>
                </a:solidFill>
                <a:latin typeface="OpenSymbol"/>
              </a:rPr>
              <a:t>● </a:t>
            </a:r>
            <a:r>
              <a:rPr lang="en-US" sz="2400" dirty="0">
                <a:solidFill>
                  <a:srgbClr val="3C3C3C"/>
                </a:solidFill>
                <a:latin typeface="ArialMT"/>
              </a:rPr>
              <a:t>Don't be intimidated or embarrassed</a:t>
            </a:r>
          </a:p>
          <a:p>
            <a:pPr algn="ctr"/>
            <a:r>
              <a:rPr lang="en-US" sz="2400" dirty="0">
                <a:solidFill>
                  <a:srgbClr val="3C3C3C"/>
                </a:solidFill>
                <a:latin typeface="OpenSymbol"/>
              </a:rPr>
              <a:t>– </a:t>
            </a:r>
            <a:r>
              <a:rPr lang="en-US" sz="2400" i="1" dirty="0">
                <a:solidFill>
                  <a:srgbClr val="3C3C3C"/>
                </a:solidFill>
                <a:latin typeface="Arial-ItalicMT"/>
              </a:rPr>
              <a:t>You aren't expected to know everything</a:t>
            </a:r>
          </a:p>
          <a:p>
            <a:pPr algn="ctr"/>
            <a:r>
              <a:rPr lang="en-US" sz="2400" dirty="0">
                <a:solidFill>
                  <a:srgbClr val="3C3C3C"/>
                </a:solidFill>
                <a:latin typeface="OpenSymbol"/>
              </a:rPr>
              <a:t>– </a:t>
            </a:r>
            <a:r>
              <a:rPr lang="en-US" sz="2400" b="1" i="1" dirty="0" smtClean="0">
                <a:solidFill>
                  <a:srgbClr val="FF0000"/>
                </a:solidFill>
                <a:latin typeface="Arial-BoldItalicMT"/>
              </a:rPr>
              <a:t>We desperately </a:t>
            </a:r>
            <a:r>
              <a:rPr lang="en-US" sz="2400" b="1" i="1" dirty="0">
                <a:solidFill>
                  <a:srgbClr val="FF0000"/>
                </a:solidFill>
                <a:latin typeface="Arial-BoldItalicMT"/>
              </a:rPr>
              <a:t>want you to do </a:t>
            </a:r>
            <a:r>
              <a:rPr lang="en-US" sz="2400" b="1" i="1" dirty="0" smtClean="0">
                <a:solidFill>
                  <a:srgbClr val="FF0000"/>
                </a:solidFill>
                <a:latin typeface="Arial-BoldItalicMT"/>
              </a:rPr>
              <a:t>well</a:t>
            </a:r>
          </a:p>
          <a:p>
            <a:pPr algn="ctr"/>
            <a:r>
              <a:rPr lang="en-US" sz="2400" dirty="0">
                <a:solidFill>
                  <a:srgbClr val="3C3C3C"/>
                </a:solidFill>
                <a:latin typeface="ArialMT"/>
              </a:rPr>
              <a:t>Remember, extra problems and previous exams on line</a:t>
            </a:r>
          </a:p>
        </p:txBody>
      </p:sp>
    </p:spTree>
    <p:extLst>
      <p:ext uri="{BB962C8B-B14F-4D97-AF65-F5344CB8AC3E}">
        <p14:creationId xmlns:p14="http://schemas.microsoft.com/office/powerpoint/2010/main" val="2324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1030069"/>
            <a:ext cx="910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About Honor and Conduct: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-47082" y="1828800"/>
            <a:ext cx="926728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/>
              <a:t>T</a:t>
            </a:r>
            <a:r>
              <a:rPr lang="en-US" sz="3100" dirty="0" smtClean="0"/>
              <a:t>he Policy on academic honesty as stated in the Honors Code will be fully enforced for both the instructor and student:  </a:t>
            </a:r>
            <a:r>
              <a:rPr lang="en-US" sz="3200" b="1" dirty="0" smtClean="0">
                <a:hlinkClick r:id="rId3"/>
              </a:rPr>
              <a:t>http://www.honor.gatech.edu/</a:t>
            </a:r>
            <a:endParaRPr lang="en-US" sz="3200" b="1" dirty="0" smtClean="0"/>
          </a:p>
          <a:p>
            <a:endParaRPr lang="en-US" sz="32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Collaboration with other students in this course on HW and in-class activities is permitted.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No second </a:t>
            </a:r>
            <a:r>
              <a:rPr lang="en-US" sz="2600" dirty="0" err="1" smtClean="0"/>
              <a:t>WebAssign</a:t>
            </a:r>
            <a:r>
              <a:rPr lang="en-US" sz="2600" dirty="0" smtClean="0"/>
              <a:t> accounts.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Don’t use another student’s Clicker in class.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No collaboration permitted on lab quizzes, tests and final exam.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Honor code violations will be referred to the Dean of Students.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24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" y="1030069"/>
            <a:ext cx="91065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About Testing: Tests are always on a </a:t>
            </a:r>
            <a:r>
              <a:rPr lang="en-US" sz="3600" u="sng" dirty="0" smtClean="0"/>
              <a:t>Monday</a:t>
            </a:r>
            <a:r>
              <a:rPr lang="en-US" sz="3600" dirty="0" smtClean="0"/>
              <a:t>.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01</a:t>
            </a:r>
            <a:r>
              <a:rPr lang="en-US" sz="3000" b="1" dirty="0" smtClean="0">
                <a:solidFill>
                  <a:srgbClr val="FF0000"/>
                </a:solidFill>
              </a:rPr>
              <a:t>/29/18,   02/19/18,   03/26/18,   04/16/18,   04/30/18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452330"/>
            <a:ext cx="812428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dirty="0" smtClean="0"/>
              <a:t>Students expected to be on time for all test.</a:t>
            </a:r>
          </a:p>
          <a:p>
            <a:r>
              <a:rPr lang="en-US" sz="3100" dirty="0" smtClean="0"/>
              <a:t>15 minutes late </a:t>
            </a:r>
            <a:r>
              <a:rPr lang="en-US" sz="3100" dirty="0" smtClean="0">
                <a:sym typeface="Wingdings" pitchFamily="2" charset="2"/>
              </a:rPr>
              <a:t> discretion of the proctor.</a:t>
            </a:r>
          </a:p>
          <a:p>
            <a:endParaRPr lang="en-US" sz="3100" dirty="0">
              <a:sym typeface="Wingdings" pitchFamily="2" charset="2"/>
            </a:endParaRPr>
          </a:p>
          <a:p>
            <a:r>
              <a:rPr lang="en-US" sz="3100" dirty="0" smtClean="0">
                <a:sym typeface="Wingdings" pitchFamily="2" charset="2"/>
              </a:rPr>
              <a:t>A formula sheet for all quizzes, tests and exams will be included and is the same for all exams (see it posted in T-Square).</a:t>
            </a:r>
          </a:p>
          <a:p>
            <a:endParaRPr lang="en-US" sz="3100" dirty="0">
              <a:sym typeface="Wingdings" pitchFamily="2" charset="2"/>
            </a:endParaRPr>
          </a:p>
          <a:p>
            <a:r>
              <a:rPr lang="en-US" sz="3100" dirty="0" smtClean="0">
                <a:sym typeface="Wingdings" pitchFamily="2" charset="2"/>
              </a:rPr>
              <a:t>If you feel an error in grading, check with a TA no later than the start of the next test.</a:t>
            </a:r>
          </a:p>
          <a:p>
            <a:endParaRPr lang="en-US" sz="3100" dirty="0">
              <a:sym typeface="Wingdings" pitchFamily="2" charset="2"/>
            </a:endParaRPr>
          </a:p>
        </p:txBody>
      </p:sp>
      <p:sp>
        <p:nvSpPr>
          <p:cNvPr id="2" name="Oval 1"/>
          <p:cNvSpPr/>
          <p:nvPr/>
        </p:nvSpPr>
        <p:spPr>
          <a:xfrm>
            <a:off x="7315200" y="1371600"/>
            <a:ext cx="2209800" cy="175260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52142" y="1944469"/>
            <a:ext cx="1568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Final:</a:t>
            </a:r>
          </a:p>
          <a:p>
            <a:r>
              <a:rPr lang="en-US" dirty="0" smtClean="0"/>
              <a:t>Not same time</a:t>
            </a:r>
          </a:p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2106513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C00000"/>
                </a:solidFill>
              </a:rPr>
              <a:t>6pm to7:30 pm</a:t>
            </a:r>
            <a:endParaRPr lang="en-US" b="1" u="sng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28600" y="2267634"/>
            <a:ext cx="2362200" cy="23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10434" y="2267634"/>
            <a:ext cx="2399966" cy="470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1030069"/>
            <a:ext cx="910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About Absences: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1756798"/>
            <a:ext cx="9160625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100" dirty="0" smtClean="0"/>
              <a:t>You are permitted to miss three lectures without documentation.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5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100" dirty="0" smtClean="0"/>
              <a:t>You can be excused for approved institute activities.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500" dirty="0"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100" dirty="0" smtClean="0">
                <a:sym typeface="Wingdings" pitchFamily="2" charset="2"/>
              </a:rPr>
              <a:t>For other circumstances you’ll need  documentation (court of law, doctor, funeral, religious leader, 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500" dirty="0"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100" dirty="0" smtClean="0">
                <a:sym typeface="Wingdings" pitchFamily="2" charset="2"/>
              </a:rPr>
              <a:t>No makeup labs.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500" dirty="0"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100" dirty="0" smtClean="0">
                <a:sym typeface="Wingdings" pitchFamily="2" charset="2"/>
              </a:rPr>
              <a:t>Excused from an exam, your final exam will replace the missing test.</a:t>
            </a:r>
          </a:p>
          <a:p>
            <a:endParaRPr lang="en-US" sz="31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24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http://3.bp.blogspot.com/_4s5pmFL_ZlQ/R8r5-RdFKnI/AAAAAAAAARg/2g_pRtAO6JQ/s1600/PHYSICS%2BMOTIVATIONAL%2BPOST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40"/>
          <a:stretch/>
        </p:blipFill>
        <p:spPr bwMode="auto">
          <a:xfrm>
            <a:off x="1752600" y="5562601"/>
            <a:ext cx="5943600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http://3.bp.blogspot.com/_4s5pmFL_ZlQ/R8r5-RdFKnI/AAAAAAAAARg/2g_pRtAO6JQ/s1600/PHYSICS%2BMOTIVATIONAL%2BPOST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" b="14083"/>
          <a:stretch/>
        </p:blipFill>
        <p:spPr bwMode="auto">
          <a:xfrm>
            <a:off x="1752600" y="1555040"/>
            <a:ext cx="5943600" cy="436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http://3.bp.blogspot.com/_4s5pmFL_ZlQ/R8r5-RdFKnI/AAAAAAAAARg/2g_pRtAO6JQ/s1600/PHYSICS%2BMOTIVATIONAL%2BPOST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79" b="13243"/>
          <a:stretch/>
        </p:blipFill>
        <p:spPr bwMode="auto">
          <a:xfrm>
            <a:off x="1752600" y="4040737"/>
            <a:ext cx="5943600" cy="187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31897" r="47412" b="23060"/>
          <a:stretch/>
        </p:blipFill>
        <p:spPr bwMode="auto">
          <a:xfrm>
            <a:off x="2209800" y="1676401"/>
            <a:ext cx="5029200" cy="329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22428" y="5791201"/>
            <a:ext cx="3334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Why shit does stuff</a:t>
            </a:r>
            <a:endParaRPr lang="es-MX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0" y="854891"/>
            <a:ext cx="58229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A bit less elegant definition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362360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1106269"/>
            <a:ext cx="887796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       I want you to learn!,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                 to have fun!        and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                 to do well in the course!!</a:t>
            </a:r>
          </a:p>
          <a:p>
            <a:pPr algn="ctr"/>
            <a:endParaRPr lang="en-US" sz="3600" dirty="0"/>
          </a:p>
          <a:p>
            <a:r>
              <a:rPr lang="en-US" sz="3600" dirty="0" smtClean="0"/>
              <a:t>My Pledge to you:</a:t>
            </a:r>
          </a:p>
          <a:p>
            <a:r>
              <a:rPr lang="en-US" sz="2500" dirty="0" smtClean="0"/>
              <a:t>I will try my best to teach you and to bring demonstrations so we can understand and assimilate better the material. </a:t>
            </a:r>
          </a:p>
          <a:p>
            <a:r>
              <a:rPr lang="en-US" sz="2500" dirty="0" smtClean="0"/>
              <a:t>Be available to your questions (at office hours, by email  or by appointment) </a:t>
            </a:r>
            <a:endParaRPr lang="en-US" sz="2500" dirty="0"/>
          </a:p>
          <a:p>
            <a:endParaRPr lang="en-US" sz="1000" dirty="0"/>
          </a:p>
          <a:p>
            <a:r>
              <a:rPr lang="en-US" sz="3600" dirty="0" smtClean="0"/>
              <a:t>I expect from you:</a:t>
            </a:r>
          </a:p>
          <a:p>
            <a:r>
              <a:rPr lang="en-US" sz="2500" dirty="0" smtClean="0"/>
              <a:t>To come to class, to pay attention and to do your homework.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4997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838200"/>
            <a:ext cx="887796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      First example: </a:t>
            </a:r>
          </a:p>
          <a:p>
            <a:r>
              <a:rPr lang="en-US" sz="3600" dirty="0" smtClean="0"/>
              <a:t>I brought a Moon rock and a Martian rock.</a:t>
            </a:r>
          </a:p>
          <a:p>
            <a:r>
              <a:rPr lang="en-US" sz="2500" dirty="0" smtClean="0"/>
              <a:t>For everyone of you to touch at the end of the class.</a:t>
            </a:r>
          </a:p>
          <a:p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834" t="13750" r="40000" b="4791"/>
          <a:stretch/>
        </p:blipFill>
        <p:spPr>
          <a:xfrm>
            <a:off x="1981200" y="2362200"/>
            <a:ext cx="4419600" cy="44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85800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 Temperature</a:t>
            </a:r>
            <a:r>
              <a:rPr lang="en-US" sz="3600" dirty="0"/>
              <a:t> </a:t>
            </a:r>
            <a:r>
              <a:rPr lang="en-US" sz="3600" dirty="0" smtClean="0"/>
              <a:t>of different objects</a:t>
            </a:r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4800" y="685800"/>
            <a:ext cx="84582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Quick Example (fun):</a:t>
            </a:r>
          </a:p>
          <a:p>
            <a:pPr algn="ctr"/>
            <a:endParaRPr lang="en-US" sz="1050" dirty="0" smtClean="0"/>
          </a:p>
          <a:p>
            <a:pPr algn="ctr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405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858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 Temperature</a:t>
            </a:r>
            <a:r>
              <a:rPr lang="en-US" sz="3600" dirty="0"/>
              <a:t> </a:t>
            </a:r>
            <a:r>
              <a:rPr lang="en-US" sz="3600" dirty="0" smtClean="0"/>
              <a:t>of different objects</a:t>
            </a:r>
          </a:p>
          <a:p>
            <a:pPr algn="ctr"/>
            <a:endParaRPr lang="en-US" sz="3600" dirty="0"/>
          </a:p>
          <a:p>
            <a:r>
              <a:rPr lang="en-US" sz="3600" dirty="0" smtClean="0"/>
              <a:t>  Once you understood the physics behind      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them, you now say “ah it make sense”</a:t>
            </a:r>
          </a:p>
          <a:p>
            <a:pPr algn="ctr"/>
            <a:r>
              <a:rPr lang="en-US" sz="3600" dirty="0" smtClean="0"/>
              <a:t> </a:t>
            </a:r>
          </a:p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Physics: Common sense based on solid scientific knowledge.</a:t>
            </a:r>
          </a:p>
          <a:p>
            <a:pPr algn="ctr"/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4800" y="685800"/>
            <a:ext cx="84582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Quick Example (fun):</a:t>
            </a:r>
          </a:p>
          <a:p>
            <a:pPr algn="ctr"/>
            <a:endParaRPr lang="en-US" sz="1050" dirty="0" smtClean="0"/>
          </a:p>
          <a:p>
            <a:pPr algn="ctr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021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208902" y="0"/>
            <a:ext cx="6944498" cy="81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642149"/>
            <a:ext cx="9144000" cy="714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dirty="0" smtClean="0"/>
          </a:p>
          <a:p>
            <a:pPr algn="ctr"/>
            <a:r>
              <a:rPr lang="en-US" sz="3600" dirty="0" smtClean="0"/>
              <a:t>Physics is the:</a:t>
            </a:r>
          </a:p>
          <a:p>
            <a:pPr algn="ctr"/>
            <a:r>
              <a:rPr lang="en-US" sz="3600" dirty="0"/>
              <a:t>L</a:t>
            </a:r>
            <a:r>
              <a:rPr lang="en-US" sz="3600" dirty="0" smtClean="0"/>
              <a:t>iberal Arts Degree for Science</a:t>
            </a:r>
          </a:p>
          <a:p>
            <a:pPr algn="ctr"/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Doesn’t </a:t>
            </a:r>
            <a:r>
              <a:rPr lang="en-US" sz="2000" i="1" dirty="0"/>
              <a:t>directly</a:t>
            </a:r>
            <a:r>
              <a:rPr lang="en-US" sz="2000" dirty="0"/>
              <a:t> prepare students for any particular type of employment after </a:t>
            </a:r>
            <a:r>
              <a:rPr lang="en-US" sz="2000" dirty="0" smtClean="0"/>
              <a:t>college.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Provides </a:t>
            </a:r>
            <a:r>
              <a:rPr lang="en-US" sz="2000" dirty="0"/>
              <a:t>students </a:t>
            </a:r>
            <a:r>
              <a:rPr lang="en-US" sz="2000" dirty="0" smtClean="0"/>
              <a:t>with </a:t>
            </a:r>
            <a:r>
              <a:rPr lang="en-US" sz="2000" dirty="0"/>
              <a:t>many highly marketable skills.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physics opens up many opportunities in occupations related to finance, programming, healthcare, and engineering. In the end, every business runs on M</a:t>
            </a:r>
            <a:r>
              <a:rPr lang="en-US" sz="2000" dirty="0" smtClean="0"/>
              <a:t>ath and Physics.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586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12246</TotalTime>
  <Words>1693</Words>
  <Application>Microsoft Office PowerPoint</Application>
  <PresentationFormat>On-screen Show (4:3)</PresentationFormat>
  <Paragraphs>302</Paragraphs>
  <Slides>39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Arial-BoldItalicMT</vt:lpstr>
      <vt:lpstr>Arial-ItalicMT</vt:lpstr>
      <vt:lpstr>ArialMT</vt:lpstr>
      <vt:lpstr>Calibri</vt:lpstr>
      <vt:lpstr>OpenSymbol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Flavio Fenton</dc:creator>
  <cp:lastModifiedBy>fenton</cp:lastModifiedBy>
  <cp:revision>191</cp:revision>
  <dcterms:created xsi:type="dcterms:W3CDTF">2006-08-16T00:00:00Z</dcterms:created>
  <dcterms:modified xsi:type="dcterms:W3CDTF">2018-01-10T03:54:41Z</dcterms:modified>
</cp:coreProperties>
</file>